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789738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261" y="-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12" Type="http://schemas.openxmlformats.org/officeDocument/2006/relationships/image" Target="../media/image19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11" Type="http://schemas.openxmlformats.org/officeDocument/2006/relationships/image" Target="../media/image18.wmf"/><Relationship Id="rId5" Type="http://schemas.openxmlformats.org/officeDocument/2006/relationships/image" Target="../media/image12.wmf"/><Relationship Id="rId10" Type="http://schemas.openxmlformats.org/officeDocument/2006/relationships/image" Target="../media/image17.wmf"/><Relationship Id="rId4" Type="http://schemas.openxmlformats.org/officeDocument/2006/relationships/image" Target="../media/image11.wmf"/><Relationship Id="rId9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image" Target="../media/image47.wmf"/><Relationship Id="rId18" Type="http://schemas.openxmlformats.org/officeDocument/2006/relationships/image" Target="../media/image5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12" Type="http://schemas.openxmlformats.org/officeDocument/2006/relationships/image" Target="../media/image46.wmf"/><Relationship Id="rId17" Type="http://schemas.openxmlformats.org/officeDocument/2006/relationships/image" Target="../media/image51.wmf"/><Relationship Id="rId2" Type="http://schemas.openxmlformats.org/officeDocument/2006/relationships/image" Target="../media/image36.wmf"/><Relationship Id="rId16" Type="http://schemas.openxmlformats.org/officeDocument/2006/relationships/image" Target="../media/image50.wmf"/><Relationship Id="rId20" Type="http://schemas.openxmlformats.org/officeDocument/2006/relationships/image" Target="../media/image54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11" Type="http://schemas.openxmlformats.org/officeDocument/2006/relationships/image" Target="../media/image45.wmf"/><Relationship Id="rId5" Type="http://schemas.openxmlformats.org/officeDocument/2006/relationships/image" Target="../media/image39.wmf"/><Relationship Id="rId15" Type="http://schemas.openxmlformats.org/officeDocument/2006/relationships/image" Target="../media/image49.wmf"/><Relationship Id="rId10" Type="http://schemas.openxmlformats.org/officeDocument/2006/relationships/image" Target="../media/image44.wmf"/><Relationship Id="rId19" Type="http://schemas.openxmlformats.org/officeDocument/2006/relationships/image" Target="../media/image53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Relationship Id="rId14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Office_Word_Document3.docx"/><Relationship Id="rId3" Type="http://schemas.openxmlformats.org/officeDocument/2006/relationships/oleObject" Target="../embeddings/Microsoft_Office_Word_97_-_2003_Document1.doc"/><Relationship Id="rId7" Type="http://schemas.openxmlformats.org/officeDocument/2006/relationships/package" Target="../embeddings/Microsoft_Office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Office_Word_Document1.docx"/><Relationship Id="rId5" Type="http://schemas.openxmlformats.org/officeDocument/2006/relationships/oleObject" Target="../embeddings/Microsoft_Office_Word_97_-_2003_Document3.doc"/><Relationship Id="rId4" Type="http://schemas.openxmlformats.org/officeDocument/2006/relationships/oleObject" Target="../embeddings/Microsoft_Office_Word_97_-_2003_Document2.doc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Office_Word_97_-_2003_Document8.doc"/><Relationship Id="rId13" Type="http://schemas.openxmlformats.org/officeDocument/2006/relationships/package" Target="../embeddings/Microsoft_Office_Word_Document6.docx"/><Relationship Id="rId3" Type="http://schemas.openxmlformats.org/officeDocument/2006/relationships/oleObject" Target="../embeddings/Microsoft_Office_Word_97_-_2003_Document4.doc"/><Relationship Id="rId7" Type="http://schemas.openxmlformats.org/officeDocument/2006/relationships/package" Target="../embeddings/Microsoft_Office_Word_Document4.docx"/><Relationship Id="rId12" Type="http://schemas.openxmlformats.org/officeDocument/2006/relationships/package" Target="../embeddings/Microsoft_Office_Word_Document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Office_Word_97_-_2003_Document7.doc"/><Relationship Id="rId11" Type="http://schemas.openxmlformats.org/officeDocument/2006/relationships/oleObject" Target="../embeddings/Microsoft_Office_Word_97_-_2003_Document11.doc"/><Relationship Id="rId5" Type="http://schemas.openxmlformats.org/officeDocument/2006/relationships/oleObject" Target="../embeddings/Microsoft_Office_Word_97_-_2003_Document6.doc"/><Relationship Id="rId15" Type="http://schemas.openxmlformats.org/officeDocument/2006/relationships/oleObject" Target="../embeddings/Microsoft_Office_Word_97_-_2003_Document12.doc"/><Relationship Id="rId10" Type="http://schemas.openxmlformats.org/officeDocument/2006/relationships/oleObject" Target="../embeddings/Microsoft_Office_Word_97_-_2003_Document10.doc"/><Relationship Id="rId4" Type="http://schemas.openxmlformats.org/officeDocument/2006/relationships/oleObject" Target="../embeddings/Microsoft_Office_Word_97_-_2003_Document5.doc"/><Relationship Id="rId9" Type="http://schemas.openxmlformats.org/officeDocument/2006/relationships/oleObject" Target="../embeddings/Microsoft_Office_Word_97_-_2003_Document9.doc"/><Relationship Id="rId14" Type="http://schemas.openxmlformats.org/officeDocument/2006/relationships/package" Target="../embeddings/Microsoft_Office_Word_Document7.docx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Office_Word_97_-_2003_Document18.doc"/><Relationship Id="rId3" Type="http://schemas.openxmlformats.org/officeDocument/2006/relationships/oleObject" Target="../embeddings/Microsoft_Office_Word_97_-_2003_Document13.doc"/><Relationship Id="rId7" Type="http://schemas.openxmlformats.org/officeDocument/2006/relationships/oleObject" Target="../embeddings/Microsoft_Office_Word_97_-_2003_Document17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Office_Word_97_-_2003_Document16.doc"/><Relationship Id="rId11" Type="http://schemas.openxmlformats.org/officeDocument/2006/relationships/oleObject" Target="../embeddings/Microsoft_Office_Word_97_-_2003_Document19.doc"/><Relationship Id="rId5" Type="http://schemas.openxmlformats.org/officeDocument/2006/relationships/oleObject" Target="../embeddings/Microsoft_Office_Word_97_-_2003_Document15.doc"/><Relationship Id="rId10" Type="http://schemas.openxmlformats.org/officeDocument/2006/relationships/package" Target="../embeddings/Microsoft_Office_Word_Document9.docx"/><Relationship Id="rId4" Type="http://schemas.openxmlformats.org/officeDocument/2006/relationships/oleObject" Target="../embeddings/Microsoft_Office_Word_97_-_2003_Document14.doc"/><Relationship Id="rId9" Type="http://schemas.openxmlformats.org/officeDocument/2006/relationships/package" Target="../embeddings/Microsoft_Office_Word_Document8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0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Office_Word_97_-_2003_Document21.doc"/><Relationship Id="rId5" Type="http://schemas.openxmlformats.org/officeDocument/2006/relationships/oleObject" Target="../embeddings/Microsoft_Office_Word_97_-_2003_Document20.doc"/><Relationship Id="rId4" Type="http://schemas.openxmlformats.org/officeDocument/2006/relationships/package" Target="../embeddings/Microsoft_Office_Word_Document12.docx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Office_Word_97_-_2003_Document23.doc"/><Relationship Id="rId13" Type="http://schemas.openxmlformats.org/officeDocument/2006/relationships/oleObject" Target="../embeddings/oleObject3.bin"/><Relationship Id="rId18" Type="http://schemas.openxmlformats.org/officeDocument/2006/relationships/oleObject" Target="../embeddings/oleObject8.bin"/><Relationship Id="rId3" Type="http://schemas.openxmlformats.org/officeDocument/2006/relationships/package" Target="../embeddings/Microsoft_Office_Word_Document13.docx"/><Relationship Id="rId21" Type="http://schemas.openxmlformats.org/officeDocument/2006/relationships/package" Target="../embeddings/Microsoft_Office_Word_Document18.docx"/><Relationship Id="rId7" Type="http://schemas.openxmlformats.org/officeDocument/2006/relationships/oleObject" Target="../embeddings/Microsoft_Office_Word_97_-_2003_Document22.doc"/><Relationship Id="rId12" Type="http://schemas.openxmlformats.org/officeDocument/2006/relationships/oleObject" Target="../embeddings/oleObject2.bin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Microsoft_Office_Word_Document16.docx"/><Relationship Id="rId11" Type="http://schemas.openxmlformats.org/officeDocument/2006/relationships/oleObject" Target="../embeddings/oleObject1.bin"/><Relationship Id="rId5" Type="http://schemas.openxmlformats.org/officeDocument/2006/relationships/package" Target="../embeddings/Microsoft_Office_Word_Document15.docx"/><Relationship Id="rId15" Type="http://schemas.openxmlformats.org/officeDocument/2006/relationships/oleObject" Target="../embeddings/oleObject5.bin"/><Relationship Id="rId10" Type="http://schemas.openxmlformats.org/officeDocument/2006/relationships/oleObject" Target="../embeddings/Microsoft_Office_Word_97_-_2003_Document25.doc"/><Relationship Id="rId19" Type="http://schemas.openxmlformats.org/officeDocument/2006/relationships/package" Target="../embeddings/Microsoft_Office_Word_Document17.docx"/><Relationship Id="rId4" Type="http://schemas.openxmlformats.org/officeDocument/2006/relationships/package" Target="../embeddings/Microsoft_Office_Word_Document14.docx"/><Relationship Id="rId9" Type="http://schemas.openxmlformats.org/officeDocument/2006/relationships/oleObject" Target="../embeddings/Microsoft_Office_Word_97_-_2003_Document24.doc"/><Relationship Id="rId14" Type="http://schemas.openxmlformats.org/officeDocument/2006/relationships/oleObject" Target="../embeddings/oleObject4.bin"/><Relationship Id="rId22" Type="http://schemas.openxmlformats.org/officeDocument/2006/relationships/package" Target="../embeddings/Microsoft_Office_Excel_Worksheet19.xls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6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package" Target="../embeddings/Microsoft_Office_Word_Document21.docx"/><Relationship Id="rId4" Type="http://schemas.openxmlformats.org/officeDocument/2006/relationships/package" Target="../embeddings/Microsoft_Office_Word_Document20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447800"/>
            <a:ext cx="8763000" cy="14700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sr-Cyrl-B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sr-Cyrl-R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епублички педагошки завод</a:t>
            </a:r>
            <a:br>
              <a:rPr lang="sr-Cyrl-R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Бања Лука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657600"/>
            <a:ext cx="8153400" cy="1371600"/>
          </a:xfrm>
        </p:spPr>
        <p:txBody>
          <a:bodyPr>
            <a:noAutofit/>
          </a:bodyPr>
          <a:lstStyle/>
          <a:p>
            <a:pPr algn="ctr"/>
            <a:r>
              <a:rPr lang="sr-Cyrl-B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sr-Cyrl-R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рупни савјетодавно – инструктивни рад</a:t>
            </a:r>
          </a:p>
          <a:p>
            <a:pPr algn="ctr"/>
            <a:r>
              <a:rPr lang="sr-Cyrl-B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sr-Cyrl-R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ашинство и обрада метала</a:t>
            </a:r>
          </a:p>
          <a:p>
            <a:endParaRPr lang="sr-Cyrl-R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sr-Cyrl-B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sr-Cyrl-R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вгуст 2015. године  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sr-Cyrl-RS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 Н Е В Н И  Р Е Д</a:t>
            </a:r>
            <a:endParaRPr lang="en-US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41080" cy="4876800"/>
          </a:xfrm>
        </p:spPr>
        <p:txBody>
          <a:bodyPr>
            <a:normAutofit fontScale="85000" lnSpcReduction="20000"/>
          </a:bodyPr>
          <a:lstStyle/>
          <a:p>
            <a:pPr lvl="0">
              <a:buSzPct val="100000"/>
              <a:buFont typeface="Wingdings" pitchFamily="2" charset="2"/>
              <a:buChar char="q"/>
            </a:pPr>
            <a:r>
              <a:rPr lang="sr-Cyrl-R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Нови Наставни програми за 2. разред занимања машинске и електротехничке струке </a:t>
            </a:r>
          </a:p>
          <a:p>
            <a:pPr lvl="0">
              <a:buSzPct val="100000"/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SzPct val="100000"/>
              <a:buFont typeface="Wingdings" pitchFamily="2" charset="2"/>
              <a:buChar char="q"/>
            </a:pP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Извјештај-анализа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савјетодавно-инструктивног рада (увида) за школску 201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/1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годину</a:t>
            </a:r>
          </a:p>
          <a:p>
            <a:pPr lvl="0">
              <a:buSzPct val="100000"/>
              <a:buFont typeface="Wingdings" pitchFamily="2" charset="2"/>
              <a:buChar char="q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SzPct val="100000"/>
              <a:buFont typeface="Wingdings" pitchFamily="2" charset="2"/>
              <a:buChar char="q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Такмичење ученика - осврт</a:t>
            </a:r>
          </a:p>
          <a:p>
            <a:pPr lvl="0">
              <a:buSzPct val="100000"/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SzPct val="100000"/>
              <a:buFont typeface="Wingdings" pitchFamily="2" charset="2"/>
              <a:buChar char="q"/>
            </a:pP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Припрема за наредну школску годину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SzPct val="100000"/>
              <a:buNone/>
            </a:pPr>
            <a:endParaRPr lang="sr-Cyrl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SzPct val="100000"/>
              <a:buFont typeface="Wingdings" pitchFamily="2" charset="2"/>
              <a:buChar char="q"/>
            </a:pPr>
            <a:r>
              <a:rPr lang="sr-Cyrl-RS" sz="2800" b="1" dirty="0" smtClean="0">
                <a:latin typeface="Times New Roman" pitchFamily="18" charset="0"/>
                <a:cs typeface="Times New Roman" pitchFamily="18" charset="0"/>
              </a:rPr>
              <a:t>Припрема за час - радионица</a:t>
            </a:r>
            <a:endParaRPr lang="sr-Cyrl-C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SzPct val="100000"/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SzPct val="100000"/>
              <a:buFont typeface="Wingdings" pitchFamily="2" charset="2"/>
              <a:buChar char="q"/>
            </a:pPr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Остала питања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00000"/>
              <a:buFont typeface="Wingdings" pitchFamily="2" charset="2"/>
              <a:buChar char="Ø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610600" cy="1143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sr-Cyrl-CS" sz="2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Нови Наставни програми за 2. разред занимања машинске и електротехничке струке</a:t>
            </a:r>
            <a:endParaRPr lang="en-US" sz="28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" y="1676400"/>
            <a:ext cx="8945880" cy="4648200"/>
          </a:xfrm>
        </p:spPr>
        <p:txBody>
          <a:bodyPr>
            <a:normAutofit/>
          </a:bodyPr>
          <a:lstStyle/>
          <a:p>
            <a:pPr>
              <a:buClrTx/>
              <a:buSzPct val="100000"/>
              <a:buFont typeface="Wingdings" pitchFamily="2" charset="2"/>
              <a:buChar char="Ø"/>
            </a:pPr>
            <a:r>
              <a:rPr lang="sr-Cyrl-BA" sz="28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Cyrl-RS" sz="2800" b="1" dirty="0" smtClean="0">
                <a:latin typeface="Times New Roman" pitchFamily="18" charset="0"/>
                <a:cs typeface="Times New Roman" pitchFamily="18" charset="0"/>
              </a:rPr>
              <a:t>рађени су програми за други разред струке машинство и обрада метала за занимања:</a:t>
            </a:r>
            <a:endParaRPr lang="sr-Latn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00000"/>
              <a:buNone/>
            </a:pPr>
            <a:endParaRPr lang="sr-Cyrl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Tx/>
              <a:buSzPct val="100000"/>
              <a:buFont typeface="+mj-lt"/>
              <a:buAutoNum type="arabicPeriod"/>
            </a:pPr>
            <a:r>
              <a:rPr lang="sr-Cyrl-RS" sz="2800" b="1" dirty="0" smtClean="0">
                <a:latin typeface="Times New Roman" pitchFamily="18" charset="0"/>
                <a:cs typeface="Times New Roman" pitchFamily="18" charset="0"/>
              </a:rPr>
              <a:t>Машински техничар за</a:t>
            </a:r>
            <a:r>
              <a:rPr lang="sr-Latn-R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800" b="1" dirty="0" smtClean="0">
                <a:latin typeface="Times New Roman" pitchFamily="18" charset="0"/>
                <a:cs typeface="Times New Roman" pitchFamily="18" charset="0"/>
              </a:rPr>
              <a:t>моторе и моторна возила,</a:t>
            </a:r>
          </a:p>
          <a:p>
            <a:pPr marL="596646" indent="-514350">
              <a:buSzPct val="100000"/>
              <a:buFont typeface="+mj-lt"/>
              <a:buAutoNum type="arabicPeriod"/>
            </a:pPr>
            <a:endParaRPr lang="sr-Cyrl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SzPct val="100000"/>
              <a:buNone/>
            </a:pPr>
            <a:r>
              <a:rPr lang="sr-Latn-RS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sr-Cyrl-R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914400" y="4648200"/>
          <a:ext cx="1103312" cy="944868"/>
        </p:xfrm>
        <a:graphic>
          <a:graphicData uri="http://schemas.openxmlformats.org/presentationml/2006/ole">
            <p:oleObj spid="_x0000_s1029" name="Document" showAsIcon="1" r:id="rId3" imgW="905760" imgH="776520" progId="Word.Document.8">
              <p:embed/>
            </p:oleObj>
          </a:graphicData>
        </a:graphic>
      </p:graphicFrame>
      <p:graphicFrame>
        <p:nvGraphicFramePr>
          <p:cNvPr id="8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981200" y="4648200"/>
          <a:ext cx="1063625" cy="910879"/>
        </p:xfrm>
        <a:graphic>
          <a:graphicData uri="http://schemas.openxmlformats.org/presentationml/2006/ole">
            <p:oleObj spid="_x0000_s1030" name="Document" showAsIcon="1" r:id="rId4" imgW="905760" imgH="776520" progId="Word.Document.8">
              <p:embed/>
            </p:oleObj>
          </a:graphicData>
        </a:graphic>
      </p:graphicFrame>
      <p:graphicFrame>
        <p:nvGraphicFramePr>
          <p:cNvPr id="9" name="Object 8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200400" y="4648200"/>
          <a:ext cx="1115931" cy="955676"/>
        </p:xfrm>
        <a:graphic>
          <a:graphicData uri="http://schemas.openxmlformats.org/presentationml/2006/ole">
            <p:oleObj spid="_x0000_s1031" name="Document" showAsIcon="1" r:id="rId5" imgW="905760" imgH="776520" progId="Word.Document.8">
              <p:embed/>
            </p:oleObj>
          </a:graphicData>
        </a:graphic>
      </p:graphicFrame>
      <p:graphicFrame>
        <p:nvGraphicFramePr>
          <p:cNvPr id="10" name="Object 9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495800" y="4648200"/>
          <a:ext cx="1062037" cy="909520"/>
        </p:xfrm>
        <a:graphic>
          <a:graphicData uri="http://schemas.openxmlformats.org/presentationml/2006/ole">
            <p:oleObj spid="_x0000_s1032" name="Document" showAsIcon="1" r:id="rId6" imgW="905760" imgH="776520" progId="Word.Document.12">
              <p:embed/>
            </p:oleObj>
          </a:graphicData>
        </a:graphic>
      </p:graphicFrame>
      <p:graphicFrame>
        <p:nvGraphicFramePr>
          <p:cNvPr id="11" name="Object 10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5791200" y="4648200"/>
          <a:ext cx="1077003" cy="922337"/>
        </p:xfrm>
        <a:graphic>
          <a:graphicData uri="http://schemas.openxmlformats.org/presentationml/2006/ole">
            <p:oleObj spid="_x0000_s1033" name="Document" showAsIcon="1" r:id="rId7" imgW="905760" imgH="776520" progId="Word.Document.12">
              <p:embed/>
            </p:oleObj>
          </a:graphicData>
        </a:graphic>
      </p:graphicFrame>
      <p:graphicFrame>
        <p:nvGraphicFramePr>
          <p:cNvPr id="12" name="Object 11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7086600" y="4648200"/>
          <a:ext cx="1156716" cy="990601"/>
        </p:xfrm>
        <a:graphic>
          <a:graphicData uri="http://schemas.openxmlformats.org/presentationml/2006/ole">
            <p:oleObj spid="_x0000_s1034" name="Document" showAsIcon="1" r:id="rId8" imgW="905760" imgH="77652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717280" cy="5791200"/>
          </a:xfrm>
        </p:spPr>
        <p:txBody>
          <a:bodyPr>
            <a:normAutofit/>
          </a:bodyPr>
          <a:lstStyle/>
          <a:p>
            <a:pPr marL="596646" indent="-514350">
              <a:buClrTx/>
              <a:buSzPct val="100000"/>
              <a:buFont typeface="+mj-lt"/>
              <a:buAutoNum type="arabicPeriod" startAt="2"/>
            </a:pPr>
            <a:r>
              <a:rPr lang="sr-Cyrl-BA" sz="28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sr-Cyrl-RS" sz="2800" b="1" dirty="0" smtClean="0">
                <a:latin typeface="Times New Roman" pitchFamily="18" charset="0"/>
                <a:cs typeface="Times New Roman" pitchFamily="18" charset="0"/>
              </a:rPr>
              <a:t>ашински техничар за компјутерско конструисање </a:t>
            </a:r>
            <a:endParaRPr lang="sr-Latn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Tx/>
              <a:buSzPct val="100000"/>
              <a:buNone/>
            </a:pPr>
            <a:endParaRPr lang="sr-Latn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SzPct val="100000"/>
              <a:buNone/>
            </a:pPr>
            <a:endParaRPr lang="sr-Cyrl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SzPct val="100000"/>
              <a:buFont typeface="+mj-lt"/>
              <a:buAutoNum type="arabicPeriod" startAt="2"/>
            </a:pPr>
            <a:endParaRPr lang="sr-Cyrl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SzPct val="100000"/>
              <a:buNone/>
            </a:pPr>
            <a:endParaRPr lang="sr-Cyrl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Tx/>
              <a:buSzPct val="100000"/>
              <a:buFont typeface="+mj-lt"/>
              <a:buAutoNum type="arabicPeriod" startAt="3"/>
            </a:pPr>
            <a:r>
              <a:rPr lang="sr-Cyrl-BA" sz="28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sr-Cyrl-RS" sz="2800" b="1" dirty="0" smtClean="0">
                <a:latin typeface="Times New Roman" pitchFamily="18" charset="0"/>
                <a:cs typeface="Times New Roman" pitchFamily="18" charset="0"/>
              </a:rPr>
              <a:t>еханичар грејне и расхладне технике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graphicFrame>
        <p:nvGraphicFramePr>
          <p:cNvPr id="6" name="Object 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990600" y="2286000"/>
          <a:ext cx="1066800" cy="913598"/>
        </p:xfrm>
        <a:graphic>
          <a:graphicData uri="http://schemas.openxmlformats.org/presentationml/2006/ole">
            <p:oleObj spid="_x0000_s2052" name="Document" showAsIcon="1" r:id="rId3" imgW="905760" imgH="776520" progId="Word.Document.8">
              <p:embed/>
            </p:oleObj>
          </a:graphicData>
        </a:graphic>
      </p:graphicFrame>
      <p:graphicFrame>
        <p:nvGraphicFramePr>
          <p:cNvPr id="7" name="Object 6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2286000" y="2286000"/>
          <a:ext cx="1066800" cy="913598"/>
        </p:xfrm>
        <a:graphic>
          <a:graphicData uri="http://schemas.openxmlformats.org/presentationml/2006/ole">
            <p:oleObj spid="_x0000_s2053" name="Document" showAsIcon="1" r:id="rId4" imgW="905760" imgH="776520" progId="Word.Document.8">
              <p:embed/>
            </p:oleObj>
          </a:graphicData>
        </a:graphic>
      </p:graphicFrame>
      <p:graphicFrame>
        <p:nvGraphicFramePr>
          <p:cNvPr id="8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581400" y="2286000"/>
          <a:ext cx="990600" cy="848341"/>
        </p:xfrm>
        <a:graphic>
          <a:graphicData uri="http://schemas.openxmlformats.org/presentationml/2006/ole">
            <p:oleObj spid="_x0000_s2054" name="Document" showAsIcon="1" r:id="rId5" imgW="905760" imgH="776520" progId="Word.Document.8">
              <p:embed/>
            </p:oleObj>
          </a:graphicData>
        </a:graphic>
      </p:graphicFrame>
      <p:graphicFrame>
        <p:nvGraphicFramePr>
          <p:cNvPr id="9" name="Object 8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800600" y="2286000"/>
          <a:ext cx="1066800" cy="913598"/>
        </p:xfrm>
        <a:graphic>
          <a:graphicData uri="http://schemas.openxmlformats.org/presentationml/2006/ole">
            <p:oleObj spid="_x0000_s2055" name="Document" showAsIcon="1" r:id="rId6" imgW="905760" imgH="776520" progId="Word.Document.8">
              <p:embed/>
            </p:oleObj>
          </a:graphicData>
        </a:graphic>
      </p:graphicFrame>
      <p:graphicFrame>
        <p:nvGraphicFramePr>
          <p:cNvPr id="10" name="Object 9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6248400" y="2286000"/>
          <a:ext cx="990600" cy="848341"/>
        </p:xfrm>
        <a:graphic>
          <a:graphicData uri="http://schemas.openxmlformats.org/presentationml/2006/ole">
            <p:oleObj spid="_x0000_s2056" name="Document" showAsIcon="1" r:id="rId7" imgW="905760" imgH="776520" progId="Word.Document.12">
              <p:embed/>
            </p:oleObj>
          </a:graphicData>
        </a:graphic>
      </p:graphicFrame>
      <p:graphicFrame>
        <p:nvGraphicFramePr>
          <p:cNvPr id="11" name="Object 10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7467600" y="2286000"/>
          <a:ext cx="990600" cy="848341"/>
        </p:xfrm>
        <a:graphic>
          <a:graphicData uri="http://schemas.openxmlformats.org/presentationml/2006/ole">
            <p:oleObj spid="_x0000_s2057" name="Document" showAsIcon="1" r:id="rId8" imgW="905760" imgH="776520" progId="Word.Document.8">
              <p:embed/>
            </p:oleObj>
          </a:graphicData>
        </a:graphic>
      </p:graphicFrame>
      <p:graphicFrame>
        <p:nvGraphicFramePr>
          <p:cNvPr id="12" name="Object 11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609600" y="4343400"/>
          <a:ext cx="1066800" cy="913598"/>
        </p:xfrm>
        <a:graphic>
          <a:graphicData uri="http://schemas.openxmlformats.org/presentationml/2006/ole">
            <p:oleObj spid="_x0000_s2058" name="Document" showAsIcon="1" r:id="rId9" imgW="905760" imgH="776520" progId="Word.Document.8">
              <p:embed/>
            </p:oleObj>
          </a:graphicData>
        </a:graphic>
      </p:graphicFrame>
      <p:graphicFrame>
        <p:nvGraphicFramePr>
          <p:cNvPr id="13" name="Object 12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2209800" y="4343400"/>
          <a:ext cx="990600" cy="848341"/>
        </p:xfrm>
        <a:graphic>
          <a:graphicData uri="http://schemas.openxmlformats.org/presentationml/2006/ole">
            <p:oleObj spid="_x0000_s2059" name="Document" showAsIcon="1" r:id="rId10" imgW="905760" imgH="776520" progId="Word.Document.8">
              <p:embed/>
            </p:oleObj>
          </a:graphicData>
        </a:graphic>
      </p:graphicFrame>
      <p:graphicFrame>
        <p:nvGraphicFramePr>
          <p:cNvPr id="14" name="Object 1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886200" y="4343400"/>
          <a:ext cx="1066800" cy="913598"/>
        </p:xfrm>
        <a:graphic>
          <a:graphicData uri="http://schemas.openxmlformats.org/presentationml/2006/ole">
            <p:oleObj spid="_x0000_s2060" name="Document" showAsIcon="1" r:id="rId11" imgW="905760" imgH="776520" progId="Word.Document.8">
              <p:embed/>
            </p:oleObj>
          </a:graphicData>
        </a:graphic>
      </p:graphicFrame>
      <p:graphicFrame>
        <p:nvGraphicFramePr>
          <p:cNvPr id="15" name="Object 1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7239000" y="4343400"/>
          <a:ext cx="1067736" cy="914400"/>
        </p:xfrm>
        <a:graphic>
          <a:graphicData uri="http://schemas.openxmlformats.org/presentationml/2006/ole">
            <p:oleObj spid="_x0000_s2061" name="Document" showAsIcon="1" r:id="rId12" imgW="905760" imgH="776520" progId="Word.Document.12">
              <p:embed/>
            </p:oleObj>
          </a:graphicData>
        </a:graphic>
      </p:graphicFrame>
      <p:graphicFrame>
        <p:nvGraphicFramePr>
          <p:cNvPr id="16" name="Object 1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5486400" y="4343400"/>
          <a:ext cx="1066800" cy="913598"/>
        </p:xfrm>
        <a:graphic>
          <a:graphicData uri="http://schemas.openxmlformats.org/presentationml/2006/ole">
            <p:oleObj spid="_x0000_s2062" name="Document" showAsIcon="1" r:id="rId13" imgW="905760" imgH="776520" progId="Word.Document.12">
              <p:embed/>
            </p:oleObj>
          </a:graphicData>
        </a:graphic>
      </p:graphicFrame>
      <p:graphicFrame>
        <p:nvGraphicFramePr>
          <p:cNvPr id="17" name="Object 16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2895600" y="5562600"/>
          <a:ext cx="990600" cy="848341"/>
        </p:xfrm>
        <a:graphic>
          <a:graphicData uri="http://schemas.openxmlformats.org/presentationml/2006/ole">
            <p:oleObj spid="_x0000_s2063" name="Document" showAsIcon="1" r:id="rId14" imgW="905760" imgH="776520" progId="Word.Document.12">
              <p:embed/>
            </p:oleObj>
          </a:graphicData>
        </a:graphic>
      </p:graphicFrame>
      <p:graphicFrame>
        <p:nvGraphicFramePr>
          <p:cNvPr id="18" name="Object 1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953000" y="5486400"/>
          <a:ext cx="1066800" cy="913598"/>
        </p:xfrm>
        <a:graphic>
          <a:graphicData uri="http://schemas.openxmlformats.org/presentationml/2006/ole">
            <p:oleObj spid="_x0000_s2064" name="Document" showAsIcon="1" r:id="rId15" imgW="905760" imgH="77652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05088" cy="5638800"/>
          </a:xfrm>
        </p:spPr>
        <p:txBody>
          <a:bodyPr>
            <a:normAutofit/>
          </a:bodyPr>
          <a:lstStyle/>
          <a:p>
            <a:pPr marL="596646" indent="-514350">
              <a:buClrTx/>
              <a:buSzPct val="100000"/>
              <a:buFont typeface="+mj-lt"/>
              <a:buAutoNum type="arabicPeriod" startAt="4"/>
            </a:pPr>
            <a:r>
              <a:rPr lang="sr-Cyrl-RS" sz="2800" b="1" dirty="0" smtClean="0">
                <a:latin typeface="Times New Roman" pitchFamily="18" charset="0"/>
                <a:cs typeface="Times New Roman" pitchFamily="18" charset="0"/>
              </a:rPr>
              <a:t>Техничар мехатронике</a:t>
            </a:r>
            <a:endParaRPr lang="sr-Latn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Tx/>
              <a:buSzPct val="100000"/>
              <a:buFont typeface="+mj-lt"/>
              <a:buAutoNum type="arabicPeriod" startAt="4"/>
            </a:pPr>
            <a:endParaRPr lang="sr-Latn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Tx/>
              <a:buSzPct val="100000"/>
              <a:buFont typeface="+mj-lt"/>
              <a:buAutoNum type="arabicPeriod" startAt="4"/>
            </a:pPr>
            <a:endParaRPr lang="sr-Latn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Tx/>
              <a:buSzPct val="100000"/>
              <a:buFont typeface="+mj-lt"/>
              <a:buAutoNum type="arabicPeriod" startAt="4"/>
            </a:pPr>
            <a:endParaRPr lang="sr-Latn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Tx/>
              <a:buSzPct val="100000"/>
              <a:buFont typeface="+mj-lt"/>
              <a:buAutoNum type="arabicPeriod" startAt="4"/>
            </a:pPr>
            <a:endParaRPr lang="sr-Latn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Tx/>
              <a:buSzPct val="100000"/>
              <a:buFont typeface="+mj-lt"/>
              <a:buAutoNum type="arabicPeriod" startAt="4"/>
            </a:pPr>
            <a:endParaRPr lang="sr-Latn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Tx/>
              <a:buSzPct val="100000"/>
              <a:buFont typeface="+mj-lt"/>
              <a:buAutoNum type="arabicPeriod" startAt="4"/>
            </a:pPr>
            <a:r>
              <a:rPr lang="sr-Cyrl-RS" sz="2800" b="1" dirty="0" smtClean="0">
                <a:latin typeface="Times New Roman" pitchFamily="18" charset="0"/>
                <a:cs typeface="Times New Roman" pitchFamily="18" charset="0"/>
              </a:rPr>
              <a:t>Нови програм за техничко цртање са нацртном геометријом</a:t>
            </a:r>
          </a:p>
          <a:p>
            <a:pPr marL="596646" indent="-514350">
              <a:buClrTx/>
              <a:buSzPct val="100000"/>
              <a:buFont typeface="+mj-lt"/>
              <a:buAutoNum type="arabicPeriod" startAt="4"/>
            </a:pPr>
            <a:endParaRPr lang="sr-Cyrl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Tx/>
              <a:buSzPct val="100000"/>
              <a:buNone/>
            </a:pPr>
            <a:endParaRPr lang="sr-Cyrl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Tx/>
              <a:buSzPct val="100000"/>
              <a:buNone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914400" y="1524000"/>
          <a:ext cx="1143000" cy="978855"/>
        </p:xfrm>
        <a:graphic>
          <a:graphicData uri="http://schemas.openxmlformats.org/presentationml/2006/ole">
            <p:oleObj spid="_x0000_s3074" name="Document" showAsIcon="1" r:id="rId3" imgW="905760" imgH="776520" progId="Word.Document.8">
              <p:embed/>
            </p:oleObj>
          </a:graphicData>
        </a:graphic>
      </p:graphicFrame>
      <p:graphicFrame>
        <p:nvGraphicFramePr>
          <p:cNvPr id="5" name="Object 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2362200" y="1524000"/>
          <a:ext cx="1067735" cy="914400"/>
        </p:xfrm>
        <a:graphic>
          <a:graphicData uri="http://schemas.openxmlformats.org/presentationml/2006/ole">
            <p:oleObj spid="_x0000_s3075" name="Document" showAsIcon="1" r:id="rId4" imgW="905760" imgH="776520" progId="Word.Document.8">
              <p:embed/>
            </p:oleObj>
          </a:graphicData>
        </a:graphic>
      </p:graphicFrame>
      <p:graphicFrame>
        <p:nvGraphicFramePr>
          <p:cNvPr id="6" name="Object 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581400" y="1524000"/>
          <a:ext cx="1063625" cy="910879"/>
        </p:xfrm>
        <a:graphic>
          <a:graphicData uri="http://schemas.openxmlformats.org/presentationml/2006/ole">
            <p:oleObj spid="_x0000_s3076" name="Document" showAsIcon="1" r:id="rId5" imgW="905760" imgH="776520" progId="Word.Document.8">
              <p:embed/>
            </p:oleObj>
          </a:graphicData>
        </a:graphic>
      </p:graphicFrame>
      <p:graphicFrame>
        <p:nvGraphicFramePr>
          <p:cNvPr id="7" name="Object 6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724400" y="1524000"/>
          <a:ext cx="1063625" cy="910879"/>
        </p:xfrm>
        <a:graphic>
          <a:graphicData uri="http://schemas.openxmlformats.org/presentationml/2006/ole">
            <p:oleObj spid="_x0000_s3077" name="Document" showAsIcon="1" r:id="rId6" imgW="905760" imgH="776520" progId="Word.Document.8">
              <p:embed/>
            </p:oleObj>
          </a:graphicData>
        </a:graphic>
      </p:graphicFrame>
      <p:graphicFrame>
        <p:nvGraphicFramePr>
          <p:cNvPr id="8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5943600" y="1524000"/>
          <a:ext cx="1067736" cy="914400"/>
        </p:xfrm>
        <a:graphic>
          <a:graphicData uri="http://schemas.openxmlformats.org/presentationml/2006/ole">
            <p:oleObj spid="_x0000_s3078" name="Document" showAsIcon="1" r:id="rId7" imgW="905760" imgH="776520" progId="Word.Document.8">
              <p:embed/>
            </p:oleObj>
          </a:graphicData>
        </a:graphic>
      </p:graphicFrame>
      <p:graphicFrame>
        <p:nvGraphicFramePr>
          <p:cNvPr id="9" name="Object 8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7162800" y="1524000"/>
          <a:ext cx="1063625" cy="910879"/>
        </p:xfrm>
        <a:graphic>
          <a:graphicData uri="http://schemas.openxmlformats.org/presentationml/2006/ole">
            <p:oleObj spid="_x0000_s3079" name="Document" showAsIcon="1" r:id="rId8" imgW="905760" imgH="776520" progId="Word.Document.8">
              <p:embed/>
            </p:oleObj>
          </a:graphicData>
        </a:graphic>
      </p:graphicFrame>
      <p:graphicFrame>
        <p:nvGraphicFramePr>
          <p:cNvPr id="10" name="Object 9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581400" y="2590800"/>
          <a:ext cx="1063624" cy="910878"/>
        </p:xfrm>
        <a:graphic>
          <a:graphicData uri="http://schemas.openxmlformats.org/presentationml/2006/ole">
            <p:oleObj spid="_x0000_s3080" name="Document" showAsIcon="1" r:id="rId9" imgW="905760" imgH="776520" progId="Word.Document.12">
              <p:embed/>
            </p:oleObj>
          </a:graphicData>
        </a:graphic>
      </p:graphicFrame>
      <p:graphicFrame>
        <p:nvGraphicFramePr>
          <p:cNvPr id="11" name="Object 10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800600" y="2590800"/>
          <a:ext cx="990600" cy="848341"/>
        </p:xfrm>
        <a:graphic>
          <a:graphicData uri="http://schemas.openxmlformats.org/presentationml/2006/ole">
            <p:oleObj spid="_x0000_s3081" name="Document" showAsIcon="1" r:id="rId10" imgW="905760" imgH="776520" progId="Word.Document.12">
              <p:embed/>
            </p:oleObj>
          </a:graphicData>
        </a:graphic>
      </p:graphicFrame>
      <p:graphicFrame>
        <p:nvGraphicFramePr>
          <p:cNvPr id="12" name="Object 11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505200" y="4876800"/>
          <a:ext cx="1295400" cy="1007533"/>
        </p:xfrm>
        <a:graphic>
          <a:graphicData uri="http://schemas.openxmlformats.org/presentationml/2006/ole">
            <p:oleObj spid="_x0000_s3082" name="Document" showAsIcon="1" r:id="rId11" imgW="905760" imgH="77652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534400" cy="914400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q"/>
            </a:pPr>
            <a:r>
              <a:rPr lang="sr-Cyrl-C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Извјештај-анализа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савјетодавно-инструктивног рада (увида) за школску 201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/1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годину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1910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sr-Cyrl-BA" sz="2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звршен је стручно-педагошки увид у рад 40 наставника стручно – теоријске и практичне наставе машинске струке у 10 школа у школској 2014./2015. години.</a:t>
            </a:r>
          </a:p>
          <a:p>
            <a:pPr marL="514350" indent="-514350">
              <a:lnSpc>
                <a:spcPct val="110000"/>
              </a:lnSpc>
              <a:buClr>
                <a:schemeClr val="tx1"/>
              </a:buClr>
              <a:buSzPct val="100000"/>
              <a:buNone/>
            </a:pPr>
            <a:r>
              <a:rPr lang="sr-Cyrl-BA" sz="2400" b="1" dirty="0" smtClean="0">
                <a:latin typeface="Times New Roman" pitchFamily="18" charset="0"/>
                <a:cs typeface="Times New Roman" pitchFamily="18" charset="0"/>
              </a:rPr>
              <a:t>	З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апажања су следећа:</a:t>
            </a:r>
          </a:p>
          <a:p>
            <a:pPr marL="514350" indent="-514350">
              <a:lnSpc>
                <a:spcPct val="110000"/>
              </a:lnSpc>
              <a:buClr>
                <a:schemeClr val="tx1"/>
              </a:buClr>
              <a:buSzPct val="100000"/>
              <a:buNone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733800" y="4419600"/>
          <a:ext cx="1440332" cy="1233488"/>
        </p:xfrm>
        <a:graphic>
          <a:graphicData uri="http://schemas.openxmlformats.org/presentationml/2006/ole">
            <p:oleObj spid="_x0000_s19457" name="Document" showAsIcon="1" r:id="rId3" imgW="905760" imgH="77652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62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Tx/>
              <a:buSzPct val="100000"/>
              <a:buFont typeface="Wingdings" pitchFamily="2" charset="2"/>
              <a:buChar char="Ø"/>
            </a:pPr>
            <a:r>
              <a:rPr lang="sr-Cyrl-BA" sz="2400" b="1" dirty="0" smtClean="0">
                <a:latin typeface="Times New Roman" pitchFamily="18" charset="0"/>
                <a:cs typeface="Times New Roman" pitchFamily="18" charset="0"/>
              </a:rPr>
              <a:t>Најчешће се писана провјера знања (контролни 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рад ...) </a:t>
            </a:r>
            <a:r>
              <a:rPr lang="sr-Cyrl-BA" sz="2400" b="1" dirty="0" smtClean="0">
                <a:latin typeface="Times New Roman" pitchFamily="18" charset="0"/>
                <a:cs typeface="Times New Roman" pitchFamily="18" charset="0"/>
              </a:rPr>
              <a:t>задаје насумице – задаци се читају из збирке на часу; задаци нису бодовани нити је дат кључ за бодовање.</a:t>
            </a:r>
          </a:p>
          <a:p>
            <a:pPr>
              <a:lnSpc>
                <a:spcPct val="150000"/>
              </a:lnSpc>
              <a:buClrTx/>
              <a:buSzPct val="100000"/>
              <a:buNone/>
            </a:pPr>
            <a:r>
              <a:rPr lang="sr-Cyrl-BA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Наставници често користе писану провјеру знања која је есејског типа (сложена за оцјењивање);...</a:t>
            </a:r>
          </a:p>
          <a:p>
            <a:pPr>
              <a:lnSpc>
                <a:spcPct val="150000"/>
              </a:lnSpc>
              <a:buClrTx/>
              <a:buSzPct val="100000"/>
              <a:buNone/>
            </a:pPr>
            <a:endParaRPr lang="sr-Cyrl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200400" y="3886200"/>
          <a:ext cx="1295400" cy="1109371"/>
        </p:xfrm>
        <a:graphic>
          <a:graphicData uri="http://schemas.openxmlformats.org/presentationml/2006/ole">
            <p:oleObj spid="_x0000_s18434" name="Document" showAsIcon="1" r:id="rId3" imgW="905760" imgH="776520" progId="Word.Document.12">
              <p:embed/>
            </p:oleObj>
          </a:graphicData>
        </a:graphic>
      </p:graphicFrame>
      <p:graphicFrame>
        <p:nvGraphicFramePr>
          <p:cNvPr id="6" name="Object 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295400" y="3886200"/>
          <a:ext cx="1219200" cy="1044112"/>
        </p:xfrm>
        <a:graphic>
          <a:graphicData uri="http://schemas.openxmlformats.org/presentationml/2006/ole">
            <p:oleObj spid="_x0000_s18437" name="Document" showAsIcon="1" r:id="rId4" imgW="905760" imgH="776520" progId="Word.Document.12">
              <p:embed/>
            </p:oleObj>
          </a:graphicData>
        </a:graphic>
      </p:graphicFrame>
      <p:graphicFrame>
        <p:nvGraphicFramePr>
          <p:cNvPr id="7" name="Object 6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5105400" y="3886200"/>
          <a:ext cx="1219200" cy="1044113"/>
        </p:xfrm>
        <a:graphic>
          <a:graphicData uri="http://schemas.openxmlformats.org/presentationml/2006/ole">
            <p:oleObj spid="_x0000_s18438" name="Document" showAsIcon="1" r:id="rId5" imgW="905760" imgH="776520" progId="Word.Document.8">
              <p:embed/>
            </p:oleObj>
          </a:graphicData>
        </a:graphic>
      </p:graphicFrame>
      <p:graphicFrame>
        <p:nvGraphicFramePr>
          <p:cNvPr id="8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6858000" y="3886200"/>
          <a:ext cx="1334669" cy="1143000"/>
        </p:xfrm>
        <a:graphic>
          <a:graphicData uri="http://schemas.openxmlformats.org/presentationml/2006/ole">
            <p:oleObj spid="_x0000_s18439" name="Document" showAsIcon="1" r:id="rId6" imgW="905760" imgH="77652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27888"/>
          </a:xfrm>
        </p:spPr>
        <p:txBody>
          <a:bodyPr>
            <a:normAutofit/>
          </a:bodyPr>
          <a:lstStyle/>
          <a:p>
            <a:pPr lvl="0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Такмичење ученика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>
              <a:buClrTx/>
              <a:buSzPct val="100000"/>
              <a:buFont typeface="Wingdings" pitchFamily="2" charset="2"/>
              <a:buChar char="Ø"/>
            </a:pP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Такмичење се проводи у двије такмичарске дисциплине: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SzPct val="100000"/>
              <a:buNone/>
            </a:pPr>
            <a:endParaRPr lang="sr-Cyrl-R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SzPct val="100000"/>
              <a:buFont typeface="Wingdings" pitchFamily="2" charset="2"/>
              <a:buChar char="ü"/>
            </a:pP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Механика – статика и отпорност материјала (1. и 2. разред)</a:t>
            </a:r>
            <a:endParaRPr lang="sr-Latn-R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SzPct val="100000"/>
              <a:buNone/>
            </a:pPr>
            <a:endParaRPr lang="sr-Cyrl-R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SzPct val="100000"/>
              <a:buFont typeface="Wingdings" pitchFamily="2" charset="2"/>
              <a:buChar char="ü"/>
            </a:pPr>
            <a:r>
              <a:rPr lang="sr-Cyrl-BA" sz="2400" b="1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омпјутерско конструисање (4 разред)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2895600" y="2057400"/>
          <a:ext cx="1067736" cy="914400"/>
        </p:xfrm>
        <a:graphic>
          <a:graphicData uri="http://schemas.openxmlformats.org/presentationml/2006/ole">
            <p:oleObj spid="_x0000_s20482" name="Document" showAsIcon="1" r:id="rId3" imgW="905760" imgH="776520" progId="Word.Document.12">
              <p:embed/>
            </p:oleObj>
          </a:graphicData>
        </a:graphic>
      </p:graphicFrame>
      <p:graphicFrame>
        <p:nvGraphicFramePr>
          <p:cNvPr id="5" name="Object 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7162800" y="5791200"/>
          <a:ext cx="914400" cy="783085"/>
        </p:xfrm>
        <a:graphic>
          <a:graphicData uri="http://schemas.openxmlformats.org/presentationml/2006/ole">
            <p:oleObj spid="_x0000_s20483" name="Document" showAsIcon="1" r:id="rId4" imgW="905760" imgH="776520" progId="Word.Document.12">
              <p:embed/>
            </p:oleObj>
          </a:graphicData>
        </a:graphic>
      </p:graphicFrame>
      <p:graphicFrame>
        <p:nvGraphicFramePr>
          <p:cNvPr id="6" name="Object 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048000" y="3429000"/>
          <a:ext cx="1067736" cy="914400"/>
        </p:xfrm>
        <a:graphic>
          <a:graphicData uri="http://schemas.openxmlformats.org/presentationml/2006/ole">
            <p:oleObj spid="_x0000_s20484" name="Document" showAsIcon="1" r:id="rId5" imgW="905760" imgH="776520" progId="Word.Document.12">
              <p:embed/>
            </p:oleObj>
          </a:graphicData>
        </a:graphic>
      </p:graphicFrame>
      <p:graphicFrame>
        <p:nvGraphicFramePr>
          <p:cNvPr id="7" name="Object 6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953000" y="3429000"/>
          <a:ext cx="1066800" cy="913598"/>
        </p:xfrm>
        <a:graphic>
          <a:graphicData uri="http://schemas.openxmlformats.org/presentationml/2006/ole">
            <p:oleObj spid="_x0000_s20485" name="Document" showAsIcon="1" r:id="rId6" imgW="905760" imgH="776520" progId="Word.Document.12">
              <p:embed/>
            </p:oleObj>
          </a:graphicData>
        </a:graphic>
      </p:graphicFrame>
      <p:graphicFrame>
        <p:nvGraphicFramePr>
          <p:cNvPr id="8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762000" y="4953000"/>
          <a:ext cx="906463" cy="776287"/>
        </p:xfrm>
        <a:graphic>
          <a:graphicData uri="http://schemas.openxmlformats.org/presentationml/2006/ole">
            <p:oleObj spid="_x0000_s20486" name="Document" showAsIcon="1" r:id="rId7" imgW="905760" imgH="776520" progId="Word.Document.8">
              <p:embed/>
            </p:oleObj>
          </a:graphicData>
        </a:graphic>
      </p:graphicFrame>
      <p:graphicFrame>
        <p:nvGraphicFramePr>
          <p:cNvPr id="9" name="Object 8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752600" y="4953000"/>
          <a:ext cx="906463" cy="776287"/>
        </p:xfrm>
        <a:graphic>
          <a:graphicData uri="http://schemas.openxmlformats.org/presentationml/2006/ole">
            <p:oleObj spid="_x0000_s20487" name="Document" showAsIcon="1" r:id="rId8" imgW="905760" imgH="776520" progId="Word.Document.8">
              <p:embed/>
            </p:oleObj>
          </a:graphicData>
        </a:graphic>
      </p:graphicFrame>
      <p:graphicFrame>
        <p:nvGraphicFramePr>
          <p:cNvPr id="10" name="Object 9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2819400" y="4953000"/>
          <a:ext cx="906463" cy="776287"/>
        </p:xfrm>
        <a:graphic>
          <a:graphicData uri="http://schemas.openxmlformats.org/presentationml/2006/ole">
            <p:oleObj spid="_x0000_s20488" name="Document" showAsIcon="1" r:id="rId9" imgW="905760" imgH="776520" progId="Word.Document.8">
              <p:embed/>
            </p:oleObj>
          </a:graphicData>
        </a:graphic>
      </p:graphicFrame>
      <p:graphicFrame>
        <p:nvGraphicFramePr>
          <p:cNvPr id="11" name="Object 10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810000" y="4953000"/>
          <a:ext cx="906463" cy="776287"/>
        </p:xfrm>
        <a:graphic>
          <a:graphicData uri="http://schemas.openxmlformats.org/presentationml/2006/ole">
            <p:oleObj spid="_x0000_s20489" name="Document" showAsIcon="1" r:id="rId10" imgW="905760" imgH="776520" progId="Word.Document.8">
              <p:embed/>
            </p:oleObj>
          </a:graphicData>
        </a:graphic>
      </p:graphicFrame>
      <p:graphicFrame>
        <p:nvGraphicFramePr>
          <p:cNvPr id="12" name="Object 1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876800" y="4953000"/>
          <a:ext cx="906463" cy="776287"/>
        </p:xfrm>
        <a:graphic>
          <a:graphicData uri="http://schemas.openxmlformats.org/presentationml/2006/ole">
            <p:oleObj spid="_x0000_s20490" name="Acrobat Document" showAsIcon="1" r:id="rId11" imgW="905760" imgH="776520" progId="AcroExch.Document.11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943600" y="4953000"/>
          <a:ext cx="906463" cy="776287"/>
        </p:xfrm>
        <a:graphic>
          <a:graphicData uri="http://schemas.openxmlformats.org/presentationml/2006/ole">
            <p:oleObj spid="_x0000_s20492" name="Acrobat Document" showAsIcon="1" r:id="rId12" imgW="905760" imgH="776520" progId="AcroExch.Document.11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781800" y="4953000"/>
          <a:ext cx="906463" cy="776287"/>
        </p:xfrm>
        <a:graphic>
          <a:graphicData uri="http://schemas.openxmlformats.org/presentationml/2006/ole">
            <p:oleObj spid="_x0000_s20493" name="Acrobat Document" showAsIcon="1" r:id="rId13" imgW="905760" imgH="776520" progId="AcroExch.Document.11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85800" y="5791200"/>
          <a:ext cx="906463" cy="776287"/>
        </p:xfrm>
        <a:graphic>
          <a:graphicData uri="http://schemas.openxmlformats.org/presentationml/2006/ole">
            <p:oleObj spid="_x0000_s20495" name="Acrobat Document" showAsIcon="1" r:id="rId14" imgW="905760" imgH="776520" progId="AcroExch.Document.11">
              <p:embed/>
            </p:oleObj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1676400" y="5791200"/>
          <a:ext cx="906463" cy="776287"/>
        </p:xfrm>
        <a:graphic>
          <a:graphicData uri="http://schemas.openxmlformats.org/presentationml/2006/ole">
            <p:oleObj spid="_x0000_s20496" name="Acrobat Document" showAsIcon="1" r:id="rId15" imgW="905760" imgH="776520" progId="AcroExch.Document.11">
              <p:embed/>
            </p:oleObj>
          </a:graphicData>
        </a:graphic>
      </p:graphicFrame>
      <p:graphicFrame>
        <p:nvGraphicFramePr>
          <p:cNvPr id="20" name="Object 1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657600" y="5791200"/>
          <a:ext cx="906463" cy="776287"/>
        </p:xfrm>
        <a:graphic>
          <a:graphicData uri="http://schemas.openxmlformats.org/presentationml/2006/ole">
            <p:oleObj spid="_x0000_s20498" name="Acrobat Document" showAsIcon="1" r:id="rId16" imgW="905760" imgH="776520" progId="AcroExch.Document.11">
              <p:embed/>
            </p:oleObj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2743200" y="5791200"/>
          <a:ext cx="906463" cy="776287"/>
        </p:xfrm>
        <a:graphic>
          <a:graphicData uri="http://schemas.openxmlformats.org/presentationml/2006/ole">
            <p:oleObj spid="_x0000_s20499" name="Acrobat Document" showAsIcon="1" r:id="rId17" imgW="905760" imgH="776520" progId="AcroExch.Document.11">
              <p:embed/>
            </p:oleObj>
          </a:graphicData>
        </a:graphic>
      </p:graphicFrame>
      <p:graphicFrame>
        <p:nvGraphicFramePr>
          <p:cNvPr id="22" name="Object 2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24400" y="5791200"/>
          <a:ext cx="906463" cy="776287"/>
        </p:xfrm>
        <a:graphic>
          <a:graphicData uri="http://schemas.openxmlformats.org/presentationml/2006/ole">
            <p:oleObj spid="_x0000_s20500" name="Acrobat Document" showAsIcon="1" r:id="rId18" imgW="905760" imgH="776520" progId="AcroExch.Document.11">
              <p:embed/>
            </p:oleObj>
          </a:graphicData>
        </a:graphic>
      </p:graphicFrame>
      <p:graphicFrame>
        <p:nvGraphicFramePr>
          <p:cNvPr id="25" name="Object 2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5943600" y="5791200"/>
          <a:ext cx="906463" cy="776287"/>
        </p:xfrm>
        <a:graphic>
          <a:graphicData uri="http://schemas.openxmlformats.org/presentationml/2006/ole">
            <p:oleObj spid="_x0000_s20503" name="Document" showAsIcon="1" r:id="rId19" imgW="905760" imgH="776520" progId="Word.Document.12">
              <p:embed/>
            </p:oleObj>
          </a:graphicData>
        </a:graphic>
      </p:graphicFrame>
      <p:graphicFrame>
        <p:nvGraphicFramePr>
          <p:cNvPr id="23" name="Object 22">
            <a:hlinkClick r:id="" action="ppaction://hlinkshowjump?jump=nextslide"/>
          </p:cNvPr>
          <p:cNvGraphicFramePr>
            <a:graphicFrameLocks noChangeAspect="1"/>
          </p:cNvGraphicFramePr>
          <p:nvPr/>
        </p:nvGraphicFramePr>
        <p:xfrm>
          <a:off x="7696200" y="4953000"/>
          <a:ext cx="906463" cy="776287"/>
        </p:xfrm>
        <a:graphic>
          <a:graphicData uri="http://schemas.openxmlformats.org/presentationml/2006/ole">
            <p:oleObj spid="_x0000_s20504" name="Acrobat Document" showAsIcon="1" r:id="rId20" imgW="905760" imgH="776520" progId="AcroExch.Document.11">
              <p:embed/>
            </p:oleObj>
          </a:graphicData>
        </a:graphic>
      </p:graphicFrame>
      <p:graphicFrame>
        <p:nvGraphicFramePr>
          <p:cNvPr id="24" name="Object 2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648200" y="2057400"/>
          <a:ext cx="1156713" cy="990600"/>
        </p:xfrm>
        <a:graphic>
          <a:graphicData uri="http://schemas.openxmlformats.org/presentationml/2006/ole">
            <p:oleObj spid="_x0000_s20505" name="Document" showAsIcon="1" r:id="rId21" imgW="905760" imgH="776520" progId="Word.Document.12">
              <p:embed/>
            </p:oleObj>
          </a:graphicData>
        </a:graphic>
      </p:graphicFrame>
      <p:graphicFrame>
        <p:nvGraphicFramePr>
          <p:cNvPr id="27" name="Object 26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6324600" y="2057400"/>
          <a:ext cx="1067736" cy="914400"/>
        </p:xfrm>
        <a:graphic>
          <a:graphicData uri="http://schemas.openxmlformats.org/presentationml/2006/ole">
            <p:oleObj spid="_x0000_s20507" name="Worksheet" showAsIcon="1" r:id="rId22" imgW="905760" imgH="77652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704088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q"/>
            </a:pPr>
            <a:r>
              <a:rPr lang="sr-Cyrl-C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Припрема за наредну школску годину</a:t>
            </a:r>
            <a:endParaRPr 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>
            <a:hlinkClick r:id="" action="ppaction://ole?verb=1"/>
          </p:cNvPr>
          <p:cNvGraphicFramePr>
            <a:graphicFrameLocks noChangeAspect="1"/>
          </p:cNvGraphicFramePr>
          <p:nvPr>
            <p:ph idx="1"/>
          </p:nvPr>
        </p:nvGraphicFramePr>
        <p:xfrm>
          <a:off x="2438400" y="1828800"/>
          <a:ext cx="1295400" cy="1109371"/>
        </p:xfrm>
        <a:graphic>
          <a:graphicData uri="http://schemas.openxmlformats.org/presentationml/2006/ole">
            <p:oleObj spid="_x0000_s21506" name="Document" showAsIcon="1" r:id="rId3" imgW="905760" imgH="776520" progId="Word.Document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3124200"/>
            <a:ext cx="868679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sr-Cyrl-RS" sz="3200" b="1" dirty="0" smtClean="0">
                <a:latin typeface="Times New Roman" pitchFamily="18" charset="0"/>
                <a:cs typeface="Times New Roman" pitchFamily="18" charset="0"/>
              </a:rPr>
              <a:t>Припрема за час – радионица</a:t>
            </a:r>
          </a:p>
          <a:p>
            <a:pPr>
              <a:buFont typeface="Wingdings" pitchFamily="2" charset="2"/>
              <a:buChar char="Ø"/>
            </a:pPr>
            <a:r>
              <a:rPr lang="sr-Cyrl-BA" sz="2400" b="1" dirty="0" smtClean="0">
                <a:latin typeface="Times New Roman" pitchFamily="18" charset="0"/>
                <a:cs typeface="Times New Roman" pitchFamily="18" charset="0"/>
              </a:rPr>
              <a:t>тема опруге</a:t>
            </a:r>
          </a:p>
          <a:p>
            <a:pPr>
              <a:buFont typeface="Wingdings" pitchFamily="2" charset="2"/>
              <a:buChar char="Ø"/>
            </a:pPr>
            <a:r>
              <a:rPr lang="sr-Cyrl-BA" sz="2400" b="1" dirty="0" smtClean="0">
                <a:latin typeface="Times New Roman" pitchFamily="18" charset="0"/>
                <a:cs typeface="Times New Roman" pitchFamily="18" charset="0"/>
              </a:rPr>
              <a:t>у образац унијети тражене податке – написати припрему </a:t>
            </a:r>
          </a:p>
          <a:p>
            <a:pPr>
              <a:buFont typeface="Wingdings" pitchFamily="2" charset="2"/>
              <a:buChar char="Ø"/>
            </a:pPr>
            <a:r>
              <a:rPr lang="sr-Cyrl-BA" sz="2400" b="1" dirty="0" smtClean="0">
                <a:latin typeface="Times New Roman" pitchFamily="18" charset="0"/>
                <a:cs typeface="Times New Roman" pitchFamily="18" charset="0"/>
              </a:rPr>
              <a:t>извјештај групе – осврт савремене методе и облици рада</a:t>
            </a:r>
            <a:endParaRPr lang="sr-Cyrl-R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Cyrl-R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sr-Cyrl-RS" sz="3200" b="1" dirty="0" smtClean="0">
                <a:latin typeface="Times New Roman" pitchFamily="18" charset="0"/>
                <a:cs typeface="Times New Roman" pitchFamily="18" charset="0"/>
              </a:rPr>
              <a:t> Остала питања</a:t>
            </a:r>
          </a:p>
          <a:p>
            <a:pPr>
              <a:buFont typeface="Wingdings" pitchFamily="2" charset="2"/>
              <a:buChar char="Ø"/>
            </a:pPr>
            <a:r>
              <a:rPr lang="sr-Cyrl-BA" sz="24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бука наставника (Машински факултет)</a:t>
            </a:r>
          </a:p>
        </p:txBody>
      </p:sp>
      <p:graphicFrame>
        <p:nvGraphicFramePr>
          <p:cNvPr id="7" name="Object 6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7696200" y="5105400"/>
          <a:ext cx="1233487" cy="1056349"/>
        </p:xfrm>
        <a:graphic>
          <a:graphicData uri="http://schemas.openxmlformats.org/presentationml/2006/ole">
            <p:oleObj spid="_x0000_s21508" name="Document" showAsIcon="1" r:id="rId4" imgW="905760" imgH="776520" progId="Word.Document.12">
              <p:embed/>
            </p:oleObj>
          </a:graphicData>
        </a:graphic>
      </p:graphicFrame>
      <p:graphicFrame>
        <p:nvGraphicFramePr>
          <p:cNvPr id="8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6400800" y="5181600"/>
          <a:ext cx="1334670" cy="1143000"/>
        </p:xfrm>
        <a:graphic>
          <a:graphicData uri="http://schemas.openxmlformats.org/presentationml/2006/ole">
            <p:oleObj spid="_x0000_s21509" name="Document" showAsIcon="1" r:id="rId5" imgW="905760" imgH="77652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601</TotalTime>
  <Words>288</Words>
  <Application>Microsoft Office PowerPoint</Application>
  <PresentationFormat>On-screen Show (4:3)</PresentationFormat>
  <Paragraphs>56</Paragraphs>
  <Slides>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Flow</vt:lpstr>
      <vt:lpstr>Document</vt:lpstr>
      <vt:lpstr>Acrobat Document</vt:lpstr>
      <vt:lpstr>Worksheet</vt:lpstr>
      <vt:lpstr>Републички педагошки завод Бања Лука</vt:lpstr>
      <vt:lpstr>Д Н Е В Н И  Р Е Д</vt:lpstr>
      <vt:lpstr>Нови Наставни програми за 2. разред занимања машинске и електротехничке струке</vt:lpstr>
      <vt:lpstr>Slide 4</vt:lpstr>
      <vt:lpstr>Slide 5</vt:lpstr>
      <vt:lpstr>Извјештај-анализа савјетодавно-инструктивног рада (увида) за школску 2014/15. годину</vt:lpstr>
      <vt:lpstr>Slide 7</vt:lpstr>
      <vt:lpstr>Такмичење ученика</vt:lpstr>
      <vt:lpstr>Припрема за наредну школску годину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Републички педагошки завод Бања Лука</dc:title>
  <dc:creator>43. Zoran Bogdanovic</dc:creator>
  <cp:lastModifiedBy>Zoran Bogdanovic</cp:lastModifiedBy>
  <cp:revision>103</cp:revision>
  <dcterms:created xsi:type="dcterms:W3CDTF">2006-08-16T00:00:00Z</dcterms:created>
  <dcterms:modified xsi:type="dcterms:W3CDTF">2015-09-02T09:51:53Z</dcterms:modified>
</cp:coreProperties>
</file>